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65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7DC9-0169-4EBF-888D-7B76BB77D489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47272AF6-CA00-4A35-837C-01FB26658D9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7DC9-0169-4EBF-888D-7B76BB77D489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2AF6-CA00-4A35-837C-01FB26658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7DC9-0169-4EBF-888D-7B76BB77D489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47272AF6-CA00-4A35-837C-01FB26658D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7DC9-0169-4EBF-888D-7B76BB77D489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2AF6-CA00-4A35-837C-01FB26658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7DC9-0169-4EBF-888D-7B76BB77D489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47272AF6-CA00-4A35-837C-01FB26658D9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7DC9-0169-4EBF-888D-7B76BB77D489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2AF6-CA00-4A35-837C-01FB26658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7DC9-0169-4EBF-888D-7B76BB77D489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2AF6-CA00-4A35-837C-01FB26658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7DC9-0169-4EBF-888D-7B76BB77D489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2AF6-CA00-4A35-837C-01FB26658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7DC9-0169-4EBF-888D-7B76BB77D489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2AF6-CA00-4A35-837C-01FB26658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7DC9-0169-4EBF-888D-7B76BB77D489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2AF6-CA00-4A35-837C-01FB26658D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7DC9-0169-4EBF-888D-7B76BB77D489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2AF6-CA00-4A35-837C-01FB26658D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90E7DC9-0169-4EBF-888D-7B76BB77D489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7272AF6-CA00-4A35-837C-01FB26658D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Patronage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8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629400" y="2438400"/>
            <a:ext cx="2514600" cy="2590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r>
              <a:rPr lang="en-US"/>
              <a:t>HATERIUS orders</a:t>
            </a:r>
          </a:p>
          <a:p>
            <a:pPr algn="ctr"/>
            <a:r>
              <a:rPr lang="en-US"/>
              <a:t>Distribution of </a:t>
            </a:r>
          </a:p>
          <a:p>
            <a:pPr algn="ctr"/>
            <a:r>
              <a:rPr lang="en-US"/>
              <a:t>Sportula to CLIENTS.</a:t>
            </a:r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3429000" y="2438400"/>
            <a:ext cx="3733800" cy="2590800"/>
          </a:xfrm>
          <a:prstGeom prst="rightArrowCallout">
            <a:avLst>
              <a:gd name="adj1" fmla="val 25000"/>
              <a:gd name="adj2" fmla="val 25000"/>
              <a:gd name="adj3" fmla="val 24020"/>
              <a:gd name="adj4" fmla="val 6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r>
              <a:rPr lang="en-US"/>
              <a:t>SALVIUS obtains</a:t>
            </a:r>
          </a:p>
          <a:p>
            <a:pPr algn="ctr"/>
            <a:r>
              <a:rPr lang="en-US"/>
              <a:t>Building contract</a:t>
            </a:r>
          </a:p>
          <a:p>
            <a:pPr algn="ctr"/>
            <a:r>
              <a:rPr lang="en-US"/>
              <a:t>For HATERIUS.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PATRON CLIENT RELATIONSHIP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152400" y="2362200"/>
            <a:ext cx="3733800" cy="2590800"/>
          </a:xfrm>
          <a:prstGeom prst="rightArrowCallout">
            <a:avLst>
              <a:gd name="adj1" fmla="val 25000"/>
              <a:gd name="adj2" fmla="val 25000"/>
              <a:gd name="adj3" fmla="val 24020"/>
              <a:gd name="adj4" fmla="val 6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r>
              <a:rPr lang="en-US"/>
              <a:t>EMPEROR nominates</a:t>
            </a:r>
          </a:p>
          <a:p>
            <a:pPr algn="ctr"/>
            <a:r>
              <a:rPr lang="en-US"/>
              <a:t>SALVIUS to an</a:t>
            </a:r>
          </a:p>
          <a:p>
            <a:pPr algn="ctr"/>
            <a:r>
              <a:rPr lang="en-US"/>
              <a:t>important priesthood.</a:t>
            </a:r>
          </a:p>
        </p:txBody>
      </p:sp>
      <p:pic>
        <p:nvPicPr>
          <p:cNvPr id="20491" name="Picture 11" descr="emper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62200"/>
            <a:ext cx="1055688" cy="166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3" name="Picture 13" descr="DidiusJulianu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590800"/>
            <a:ext cx="1065213" cy="145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5" name="Picture 15" descr="s29_Haterius_with_cran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6670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56388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You scratch my back and I will scratch yours!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799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and 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29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Patroni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err="1" smtClean="0"/>
              <a:t>Sportula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Food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Money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Protection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Referrals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advice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69498" y="1600200"/>
            <a:ext cx="3429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err="1" smtClean="0"/>
              <a:t>Clientes</a:t>
            </a:r>
            <a:endParaRPr lang="en-US" dirty="0" smtClean="0"/>
          </a:p>
          <a:p>
            <a:pPr marL="0" indent="0" algn="ctr">
              <a:buFont typeface="Wingdings" pitchFamily="2" charset="2"/>
              <a:buNone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Political support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Accompany at events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Witness wills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Pack dinners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Entourage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87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Roman Society</a:t>
            </a: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1524000" y="1905000"/>
            <a:ext cx="6324600" cy="46482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4114800" y="2667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3581400" y="3505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2514600" y="1905000"/>
            <a:ext cx="2057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H="1">
            <a:off x="4800600" y="2133600"/>
            <a:ext cx="2057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V="1">
            <a:off x="2209800" y="3124200"/>
            <a:ext cx="1981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4953000" y="4572000"/>
            <a:ext cx="2819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669925" y="1865313"/>
            <a:ext cx="133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EMPEROR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65125" y="3236913"/>
            <a:ext cx="2178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EQUESTRIAN</a:t>
            </a:r>
          </a:p>
          <a:p>
            <a:r>
              <a:rPr lang="en-US" b="1"/>
              <a:t>CLASS (EQUITES)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6918325" y="1789113"/>
            <a:ext cx="1670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SENATORIAL</a:t>
            </a:r>
            <a:br>
              <a:rPr lang="en-US" b="1"/>
            </a:br>
            <a:r>
              <a:rPr lang="en-US" b="1"/>
              <a:t>CLASS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7299325" y="3922713"/>
            <a:ext cx="1111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PEOPLE</a:t>
            </a:r>
          </a:p>
          <a:p>
            <a:r>
              <a:rPr lang="en-US" b="1"/>
              <a:t>(PLEBS)</a:t>
            </a:r>
          </a:p>
        </p:txBody>
      </p:sp>
    </p:spTree>
    <p:extLst>
      <p:ext uri="{BB962C8B-B14F-4D97-AF65-F5344CB8AC3E}">
        <p14:creationId xmlns:p14="http://schemas.microsoft.com/office/powerpoint/2010/main" val="301810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Emperor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All purple toga – toga </a:t>
            </a:r>
            <a:r>
              <a:rPr lang="en-US" sz="2800" dirty="0" err="1" smtClean="0"/>
              <a:t>picta</a:t>
            </a:r>
            <a:endParaRPr lang="en-US" sz="2800" dirty="0" smtClean="0"/>
          </a:p>
          <a:p>
            <a:pPr>
              <a:buFont typeface="Arial" charset="0"/>
              <a:buChar char="•"/>
            </a:pPr>
            <a:r>
              <a:rPr lang="en-US" sz="2800" dirty="0" smtClean="0"/>
              <a:t>Head of all </a:t>
            </a:r>
            <a:r>
              <a:rPr lang="en-US" sz="2800" dirty="0" smtClean="0"/>
              <a:t>patrons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Lives on Palatine Hill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Held consulship and </a:t>
            </a:r>
            <a:r>
              <a:rPr lang="en-US" sz="2800" dirty="0" err="1" smtClean="0"/>
              <a:t>pontifex</a:t>
            </a:r>
            <a:r>
              <a:rPr lang="en-US" sz="2800" dirty="0" smtClean="0"/>
              <a:t> </a:t>
            </a:r>
            <a:r>
              <a:rPr lang="en-US" sz="2800" dirty="0" err="1" smtClean="0"/>
              <a:t>maximus</a:t>
            </a:r>
            <a:r>
              <a:rPr lang="en-US" sz="2800" dirty="0" smtClean="0"/>
              <a:t> permanently 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64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Senators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 smtClean="0"/>
              <a:t>Political leaders</a:t>
            </a:r>
          </a:p>
          <a:p>
            <a:pPr marL="0" indent="0">
              <a:lnSpc>
                <a:spcPct val="80000"/>
              </a:lnSpc>
              <a:buNone/>
            </a:pPr>
            <a:endParaRPr lang="en-US" sz="2600" dirty="0" smtClean="0"/>
          </a:p>
          <a:p>
            <a:pPr>
              <a:lnSpc>
                <a:spcPct val="80000"/>
              </a:lnSpc>
            </a:pPr>
            <a:r>
              <a:rPr lang="en-US" sz="2600" dirty="0" smtClean="0"/>
              <a:t>Elected, born into it, or bestowed upon them</a:t>
            </a:r>
          </a:p>
          <a:p>
            <a:pPr marL="0" indent="0">
              <a:lnSpc>
                <a:spcPct val="80000"/>
              </a:lnSpc>
              <a:buNone/>
            </a:pPr>
            <a:endParaRPr lang="en-US" sz="2600" dirty="0" smtClean="0"/>
          </a:p>
          <a:p>
            <a:pPr>
              <a:lnSpc>
                <a:spcPct val="80000"/>
              </a:lnSpc>
            </a:pPr>
            <a:r>
              <a:rPr lang="en-US" sz="2600" dirty="0" smtClean="0"/>
              <a:t>Wide purple stripe – toga </a:t>
            </a:r>
            <a:r>
              <a:rPr lang="en-US" sz="2600" dirty="0" err="1" smtClean="0"/>
              <a:t>praetexta</a:t>
            </a:r>
            <a:endParaRPr lang="en-US" sz="26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600" dirty="0" smtClean="0"/>
          </a:p>
          <a:p>
            <a:pPr>
              <a:lnSpc>
                <a:spcPct val="80000"/>
              </a:lnSpc>
            </a:pPr>
            <a:r>
              <a:rPr lang="en-US" sz="2600" dirty="0" smtClean="0"/>
              <a:t>1 million sesterces </a:t>
            </a:r>
            <a:r>
              <a:rPr lang="en-US" sz="2600" dirty="0" smtClean="0"/>
              <a:t>requirement</a:t>
            </a:r>
          </a:p>
          <a:p>
            <a:pPr marL="0" indent="0">
              <a:lnSpc>
                <a:spcPct val="80000"/>
              </a:lnSpc>
              <a:buNone/>
            </a:pPr>
            <a:endParaRPr lang="en-US" sz="2600" dirty="0" smtClean="0"/>
          </a:p>
          <a:p>
            <a:pPr>
              <a:lnSpc>
                <a:spcPct val="80000"/>
              </a:lnSpc>
            </a:pPr>
            <a:r>
              <a:rPr lang="en-US" sz="2600" dirty="0" smtClean="0"/>
              <a:t>Live on Esquiline hill</a:t>
            </a:r>
            <a:endParaRPr lang="en-US" sz="26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600" dirty="0"/>
          </a:p>
          <a:p>
            <a:pPr marL="0" indent="0">
              <a:lnSpc>
                <a:spcPct val="80000"/>
              </a:lnSpc>
              <a:buNone/>
            </a:pPr>
            <a:endParaRPr lang="en-US" sz="26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5562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138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 smtClean="0"/>
              <a:t>Upper-middle class – requirement of 400,000 sesterces </a:t>
            </a:r>
          </a:p>
          <a:p>
            <a:pPr>
              <a:lnSpc>
                <a:spcPct val="90000"/>
              </a:lnSpc>
            </a:pPr>
            <a:endParaRPr lang="en-US" sz="2600" dirty="0"/>
          </a:p>
          <a:p>
            <a:pPr>
              <a:lnSpc>
                <a:spcPct val="90000"/>
              </a:lnSpc>
            </a:pPr>
            <a:r>
              <a:rPr lang="en-US" sz="2600" dirty="0" smtClean="0"/>
              <a:t>Many </a:t>
            </a:r>
            <a:r>
              <a:rPr lang="en-US" sz="2600" dirty="0" err="1"/>
              <a:t>equites</a:t>
            </a:r>
            <a:r>
              <a:rPr lang="en-US" sz="2600" dirty="0"/>
              <a:t> were businessmen, although many were active in politics.  Only a member of the equestrian class might be governor of Egypt</a:t>
            </a:r>
            <a:r>
              <a:rPr lang="en-US" sz="2600" dirty="0" smtClean="0"/>
              <a:t>.</a:t>
            </a:r>
          </a:p>
          <a:p>
            <a:pPr>
              <a:lnSpc>
                <a:spcPct val="90000"/>
              </a:lnSpc>
            </a:pPr>
            <a:endParaRPr lang="en-US" sz="2600" dirty="0"/>
          </a:p>
          <a:p>
            <a:pPr>
              <a:lnSpc>
                <a:spcPct val="90000"/>
              </a:lnSpc>
            </a:pPr>
            <a:r>
              <a:rPr lang="en-US" sz="2600" dirty="0"/>
              <a:t>Could wear a gold ring as a status symbol and a toga with a narrow </a:t>
            </a:r>
            <a:r>
              <a:rPr lang="en-US" sz="2600" dirty="0" smtClean="0"/>
              <a:t>stripe – tunica </a:t>
            </a:r>
            <a:r>
              <a:rPr lang="en-US" sz="2600" dirty="0" err="1" smtClean="0"/>
              <a:t>angusticlavii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1924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Plebs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 dirty="0" smtClean="0"/>
              <a:t>Wide range of jobs and finances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100" dirty="0" smtClean="0"/>
          </a:p>
          <a:p>
            <a:pPr>
              <a:lnSpc>
                <a:spcPct val="90000"/>
              </a:lnSpc>
            </a:pPr>
            <a:r>
              <a:rPr lang="en-US" sz="2100" dirty="0" smtClean="0"/>
              <a:t>Majority of </a:t>
            </a:r>
            <a:r>
              <a:rPr lang="en-US" sz="2100" dirty="0" smtClean="0"/>
              <a:t>people, but not slaves or wealthy</a:t>
            </a:r>
          </a:p>
          <a:p>
            <a:pPr marL="0" indent="0">
              <a:lnSpc>
                <a:spcPct val="90000"/>
              </a:lnSpc>
              <a:buNone/>
            </a:pPr>
            <a:endParaRPr lang="en-US" sz="2100" dirty="0" smtClean="0"/>
          </a:p>
          <a:p>
            <a:pPr>
              <a:lnSpc>
                <a:spcPct val="90000"/>
              </a:lnSpc>
            </a:pPr>
            <a:r>
              <a:rPr lang="en-US" sz="2100" dirty="0" smtClean="0"/>
              <a:t>Heavily rely  on patrons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100" dirty="0" smtClean="0"/>
          </a:p>
          <a:p>
            <a:pPr>
              <a:lnSpc>
                <a:spcPct val="90000"/>
              </a:lnSpc>
            </a:pPr>
            <a:r>
              <a:rPr lang="en-US" sz="2100" dirty="0" smtClean="0"/>
              <a:t>Live in </a:t>
            </a:r>
            <a:r>
              <a:rPr lang="en-US" sz="2100" dirty="0" err="1" smtClean="0"/>
              <a:t>insulae</a:t>
            </a:r>
            <a:r>
              <a:rPr lang="en-US" sz="2100" dirty="0" smtClean="0"/>
              <a:t> in </a:t>
            </a:r>
            <a:r>
              <a:rPr lang="en-US" sz="2100" dirty="0" err="1" smtClean="0"/>
              <a:t>Subura</a:t>
            </a:r>
            <a:endParaRPr lang="en-US" sz="2100" dirty="0" smtClean="0"/>
          </a:p>
          <a:p>
            <a:pPr>
              <a:lnSpc>
                <a:spcPct val="90000"/>
              </a:lnSpc>
            </a:pPr>
            <a:endParaRPr lang="en-US" sz="21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03508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390</TotalTime>
  <Words>197</Words>
  <Application>Microsoft Office PowerPoint</Application>
  <PresentationFormat>On-screen Show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Decatur</vt:lpstr>
      <vt:lpstr>Patronage</vt:lpstr>
      <vt:lpstr>PATRON CLIENT RELATIONSHIP</vt:lpstr>
      <vt:lpstr>Give and Take</vt:lpstr>
      <vt:lpstr>Roman Society</vt:lpstr>
      <vt:lpstr>The Emperor</vt:lpstr>
      <vt:lpstr>Senators</vt:lpstr>
      <vt:lpstr>Equites</vt:lpstr>
      <vt:lpstr>Plebs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Allgood, Ashley</dc:creator>
  <cp:lastModifiedBy>Allgood, Ashley</cp:lastModifiedBy>
  <cp:revision>7</cp:revision>
  <dcterms:created xsi:type="dcterms:W3CDTF">2013-09-30T18:20:31Z</dcterms:created>
  <dcterms:modified xsi:type="dcterms:W3CDTF">2013-10-01T17:16:11Z</dcterms:modified>
</cp:coreProperties>
</file>