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71DA12-C0F0-42D9-9F6B-C38D4774FAB5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A54C1F-A5E9-4448-9BF9-2C8C89F4177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37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5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4495800" cy="5383944"/>
          </a:xfrm>
        </p:spPr>
      </p:pic>
    </p:spTree>
    <p:extLst>
      <p:ext uri="{BB962C8B-B14F-4D97-AF65-F5344CB8AC3E}">
        <p14:creationId xmlns:p14="http://schemas.microsoft.com/office/powerpoint/2010/main" val="24394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- vigintivir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yr term</a:t>
            </a:r>
          </a:p>
          <a:p>
            <a:r>
              <a:rPr lang="en-US" dirty="0" smtClean="0"/>
              <a:t>Help in management of law courts and prisons</a:t>
            </a:r>
          </a:p>
          <a:p>
            <a:r>
              <a:rPr lang="en-US" dirty="0" smtClean="0"/>
              <a:t>Minting of Roman coinage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Tribunus militum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an officer in the legion</a:t>
            </a:r>
          </a:p>
          <a:p>
            <a:r>
              <a:rPr lang="en-US" dirty="0" smtClean="0"/>
              <a:t>Typically 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public money</a:t>
            </a:r>
          </a:p>
          <a:p>
            <a:r>
              <a:rPr lang="en-US" dirty="0" smtClean="0"/>
              <a:t>1 year </a:t>
            </a:r>
          </a:p>
          <a:p>
            <a:r>
              <a:rPr lang="en-US" dirty="0" smtClean="0"/>
              <a:t>This position resulted into entry into the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7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Tribunus plebis or aedile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en-US" dirty="0" smtClean="0"/>
              <a:t>Tribunus		</a:t>
            </a:r>
          </a:p>
          <a:p>
            <a:r>
              <a:rPr lang="en-US" dirty="0" smtClean="0"/>
              <a:t>1 of 10</a:t>
            </a:r>
          </a:p>
          <a:p>
            <a:r>
              <a:rPr lang="en-US" dirty="0" smtClean="0"/>
              <a:t>Originally act as helpers to plebs</a:t>
            </a:r>
          </a:p>
          <a:p>
            <a:r>
              <a:rPr lang="en-US" dirty="0" smtClean="0"/>
              <a:t>Lost most power by empire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Aedile</a:t>
            </a:r>
          </a:p>
          <a:p>
            <a:pPr marL="0" indent="0">
              <a:buNone/>
            </a:pPr>
            <a:r>
              <a:rPr lang="en-US" dirty="0" smtClean="0"/>
              <a:t>1 of 6</a:t>
            </a:r>
          </a:p>
          <a:p>
            <a:pPr marL="0" indent="0">
              <a:buNone/>
            </a:pPr>
            <a:r>
              <a:rPr lang="en-US" dirty="0" smtClean="0"/>
              <a:t>Keep up public buildings</a:t>
            </a:r>
          </a:p>
          <a:p>
            <a:pPr marL="0" indent="0">
              <a:buNone/>
            </a:pPr>
            <a:r>
              <a:rPr lang="en-US" dirty="0" smtClean="0"/>
              <a:t>Aid in putting on 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88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Praetor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law courts</a:t>
            </a:r>
          </a:p>
          <a:p>
            <a:r>
              <a:rPr lang="en-US" dirty="0" smtClean="0"/>
              <a:t>Now eligible for positions abroad (pro-praetorships) – e.g. – govern a province, command a legion (praefectus)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3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- Consul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men </a:t>
            </a:r>
          </a:p>
          <a:p>
            <a:r>
              <a:rPr lang="en-US" dirty="0" smtClean="0"/>
              <a:t>Preside over senate meetings</a:t>
            </a:r>
          </a:p>
          <a:p>
            <a:r>
              <a:rPr lang="en-US" dirty="0" smtClean="0"/>
              <a:t>Supervise government business</a:t>
            </a:r>
          </a:p>
          <a:p>
            <a:r>
              <a:rPr lang="en-US" dirty="0" smtClean="0"/>
              <a:t>Ex-consuls govern most important provinces</a:t>
            </a:r>
          </a:p>
          <a:p>
            <a:r>
              <a:rPr lang="en-US" b="1" i="1" dirty="0" smtClean="0"/>
              <a:t>Novus homo </a:t>
            </a:r>
            <a:r>
              <a:rPr lang="en-US" dirty="0" smtClean="0"/>
              <a:t>– 1</a:t>
            </a:r>
            <a:r>
              <a:rPr lang="en-US" baseline="30000" dirty="0" smtClean="0"/>
              <a:t>st</a:t>
            </a:r>
            <a:r>
              <a:rPr lang="en-US" dirty="0" smtClean="0"/>
              <a:t> member of family to make it to consulship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1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Cream Rises to </a:t>
            </a:r>
            <a:r>
              <a:rPr lang="en-US" smtClean="0"/>
              <a:t>the Top (#7)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men made it to consul</a:t>
            </a:r>
          </a:p>
          <a:p>
            <a:r>
              <a:rPr lang="en-US" dirty="0" smtClean="0"/>
              <a:t>Lets emperor see the best men</a:t>
            </a:r>
          </a:p>
          <a:p>
            <a:r>
              <a:rPr lang="en-US" dirty="0" smtClean="0"/>
              <a:t>Gives men opportunity to show their skill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9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391400" cy="5105400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Agricola</a:t>
            </a:r>
            <a:r>
              <a:rPr lang="en-US" dirty="0" smtClean="0"/>
              <a:t> – good with soldiers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Tribunus militum in Britain</a:t>
            </a:r>
          </a:p>
          <a:p>
            <a:pPr marL="0" indent="0">
              <a:buNone/>
            </a:pPr>
            <a:r>
              <a:rPr lang="en-US" smtClean="0"/>
              <a:t>Quaestor in </a:t>
            </a:r>
            <a:r>
              <a:rPr lang="en-US" dirty="0" smtClean="0"/>
              <a:t>Asia</a:t>
            </a:r>
          </a:p>
          <a:p>
            <a:pPr marL="0" indent="0">
              <a:buNone/>
            </a:pPr>
            <a:r>
              <a:rPr lang="en-US" dirty="0" smtClean="0"/>
              <a:t>Tribunus plebis</a:t>
            </a:r>
          </a:p>
          <a:p>
            <a:pPr marL="0" indent="0">
              <a:buNone/>
            </a:pPr>
            <a:r>
              <a:rPr lang="en-US" dirty="0" smtClean="0"/>
              <a:t>Praetor</a:t>
            </a:r>
          </a:p>
          <a:p>
            <a:pPr marL="0" indent="0">
              <a:buNone/>
            </a:pPr>
            <a:r>
              <a:rPr lang="en-US" u="sng" dirty="0" smtClean="0"/>
              <a:t>Legatus</a:t>
            </a:r>
          </a:p>
          <a:p>
            <a:pPr marL="0" indent="0">
              <a:buNone/>
            </a:pPr>
            <a:r>
              <a:rPr lang="en-US" u="sng" dirty="0" smtClean="0"/>
              <a:t>Pro-praetor of Aquitania</a:t>
            </a:r>
          </a:p>
          <a:p>
            <a:pPr marL="0" indent="0">
              <a:buNone/>
            </a:pPr>
            <a:r>
              <a:rPr lang="en-US" dirty="0" smtClean="0"/>
              <a:t>Consul</a:t>
            </a:r>
          </a:p>
          <a:p>
            <a:pPr marL="0" indent="0">
              <a:buNone/>
            </a:pPr>
            <a:r>
              <a:rPr lang="en-US" u="sng" dirty="0" smtClean="0"/>
              <a:t>Pro-praetor of Britain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Pliny</a:t>
            </a:r>
            <a:r>
              <a:rPr lang="en-US" dirty="0" smtClean="0"/>
              <a:t> - good with money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Vigintivir</a:t>
            </a:r>
          </a:p>
          <a:p>
            <a:pPr marL="0" indent="0">
              <a:buNone/>
            </a:pPr>
            <a:r>
              <a:rPr lang="en-US" dirty="0" smtClean="0"/>
              <a:t>Tribunum militum in Syria</a:t>
            </a:r>
          </a:p>
          <a:p>
            <a:pPr marL="0" indent="0">
              <a:buNone/>
            </a:pPr>
            <a:r>
              <a:rPr lang="en-US" u="sng" dirty="0" smtClean="0"/>
              <a:t>Quaestor in Rome</a:t>
            </a:r>
          </a:p>
          <a:p>
            <a:pPr marL="0" indent="0">
              <a:buNone/>
            </a:pPr>
            <a:r>
              <a:rPr lang="en-US" dirty="0" smtClean="0"/>
              <a:t>Tribunus plebis</a:t>
            </a:r>
          </a:p>
          <a:p>
            <a:pPr marL="0" indent="0">
              <a:buNone/>
            </a:pPr>
            <a:r>
              <a:rPr lang="en-US" dirty="0" smtClean="0"/>
              <a:t>Praetor</a:t>
            </a:r>
          </a:p>
          <a:p>
            <a:pPr marL="0" indent="0">
              <a:buNone/>
            </a:pPr>
            <a:r>
              <a:rPr lang="en-US" u="sng" dirty="0" smtClean="0"/>
              <a:t>Praefectus aerarii militum</a:t>
            </a:r>
          </a:p>
          <a:p>
            <a:pPr marL="0" indent="0">
              <a:buNone/>
            </a:pPr>
            <a:r>
              <a:rPr lang="en-US" u="sng" dirty="0" smtClean="0"/>
              <a:t>Praefectus aerarii Saturnii</a:t>
            </a:r>
          </a:p>
          <a:p>
            <a:pPr marL="0" indent="0">
              <a:buNone/>
            </a:pPr>
            <a:r>
              <a:rPr lang="en-US" dirty="0" smtClean="0"/>
              <a:t>Consul</a:t>
            </a:r>
          </a:p>
          <a:p>
            <a:pPr marL="0" indent="0">
              <a:buNone/>
            </a:pPr>
            <a:r>
              <a:rPr lang="en-US" dirty="0" smtClean="0"/>
              <a:t>Augur priesthood</a:t>
            </a:r>
          </a:p>
          <a:p>
            <a:pPr marL="0" indent="0">
              <a:buNone/>
            </a:pPr>
            <a:r>
              <a:rPr lang="en-US" dirty="0" smtClean="0"/>
              <a:t>Curator Tiberis</a:t>
            </a:r>
          </a:p>
          <a:p>
            <a:pPr marL="0" indent="0">
              <a:buNone/>
            </a:pPr>
            <a:r>
              <a:rPr lang="en-US" dirty="0" smtClean="0"/>
              <a:t>Legatus Augusti</a:t>
            </a:r>
          </a:p>
        </p:txBody>
      </p:sp>
    </p:spTree>
    <p:extLst>
      <p:ext uri="{BB962C8B-B14F-4D97-AF65-F5344CB8AC3E}">
        <p14:creationId xmlns:p14="http://schemas.microsoft.com/office/powerpoint/2010/main" val="522425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4495800" cy="5383944"/>
          </a:xfrm>
        </p:spPr>
      </p:pic>
    </p:spTree>
    <p:extLst>
      <p:ext uri="{BB962C8B-B14F-4D97-AF65-F5344CB8AC3E}">
        <p14:creationId xmlns:p14="http://schemas.microsoft.com/office/powerpoint/2010/main" val="27401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council (#1-4)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Aka </a:t>
            </a:r>
            <a:r>
              <a:rPr lang="en-US" b="1" i="1" dirty="0" smtClean="0"/>
              <a:t>consilium</a:t>
            </a:r>
          </a:p>
          <a:p>
            <a:r>
              <a:rPr lang="en-US" dirty="0" smtClean="0"/>
              <a:t>Aka </a:t>
            </a:r>
            <a:r>
              <a:rPr lang="en-US" b="1" i="1" dirty="0" smtClean="0"/>
              <a:t>amici principis</a:t>
            </a:r>
          </a:p>
          <a:p>
            <a:endParaRPr lang="en-US" dirty="0"/>
          </a:p>
          <a:p>
            <a:r>
              <a:rPr lang="en-US" dirty="0" smtClean="0"/>
              <a:t>Helps emperor deal with workload and keep the favor of the people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Invited by the emperor, it was not a fixed membership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typically senators or </a:t>
            </a:r>
            <a:r>
              <a:rPr lang="en-US" i="1" dirty="0" smtClean="0"/>
              <a:t>equites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97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emperor means… (#5)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i="1" dirty="0" smtClean="0"/>
              <a:t>consilium</a:t>
            </a:r>
            <a:r>
              <a:rPr lang="en-US" dirty="0" smtClean="0"/>
              <a:t> – want to pack the audience with yes men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Even though emperor has final say, he wants to keep up the appearance of the Republic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Needed (#6)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4267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Matters varied greatly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help during crisis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What to do about the famine?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help on delicate matters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Who will be my heir?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advice on foreign affairs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Should we invade Germany?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advice on local issues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How much should we tax?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Should we find them guilty?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8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Speaks (#7-10)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3894269"/>
          </a:xfrm>
        </p:spPr>
        <p:txBody>
          <a:bodyPr>
            <a:normAutofit/>
          </a:bodyPr>
          <a:lstStyle/>
          <a:p>
            <a:r>
              <a:rPr lang="en-US" dirty="0" smtClean="0"/>
              <a:t>Members offer their </a:t>
            </a:r>
            <a:r>
              <a:rPr lang="en-US" b="1" i="1" dirty="0" smtClean="0"/>
              <a:t>sententiae</a:t>
            </a:r>
            <a:r>
              <a:rPr lang="en-US" dirty="0" smtClean="0"/>
              <a:t> (opinions)</a:t>
            </a:r>
          </a:p>
          <a:p>
            <a:r>
              <a:rPr lang="en-US" dirty="0" smtClean="0"/>
              <a:t>In theory, members could speak freely </a:t>
            </a:r>
          </a:p>
          <a:p>
            <a:r>
              <a:rPr lang="en-US" dirty="0" smtClean="0"/>
              <a:t>In practice, under some emperors, it was dangerous to disagree with the emperor</a:t>
            </a:r>
          </a:p>
          <a:p>
            <a:r>
              <a:rPr lang="en-US" dirty="0" smtClean="0"/>
              <a:t>Emperor may deliberate alone or make split decision</a:t>
            </a:r>
          </a:p>
          <a:p>
            <a:r>
              <a:rPr lang="en-US" dirty="0" smtClean="0"/>
              <a:t>Emperor not bound by opinions of consilium, and can ignore it (but he needs to keep people happy)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6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Cursus Honorum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3276600" cy="5212775"/>
          </a:xfrm>
        </p:spPr>
      </p:pic>
    </p:spTree>
    <p:extLst>
      <p:ext uri="{BB962C8B-B14F-4D97-AF65-F5344CB8AC3E}">
        <p14:creationId xmlns:p14="http://schemas.microsoft.com/office/powerpoint/2010/main" val="17057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ladder </a:t>
            </a:r>
            <a:r>
              <a:rPr lang="en-US" smtClean="0"/>
              <a:t>of success (#1-4)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3894269"/>
          </a:xfrm>
        </p:spPr>
        <p:txBody>
          <a:bodyPr>
            <a:normAutofit/>
          </a:bodyPr>
          <a:lstStyle/>
          <a:p>
            <a:r>
              <a:rPr lang="en-US" dirty="0" smtClean="0"/>
              <a:t>Men in the senatorial class compete with each other for official positions </a:t>
            </a:r>
          </a:p>
          <a:p>
            <a:r>
              <a:rPr lang="en-US" dirty="0" smtClean="0"/>
              <a:t>While climbing up, his status and responsibilities increase.  </a:t>
            </a:r>
          </a:p>
          <a:p>
            <a:r>
              <a:rPr lang="en-US" dirty="0" smtClean="0"/>
              <a:t>Some positions are mandatory and are prerequisite for other positions</a:t>
            </a:r>
          </a:p>
          <a:p>
            <a:r>
              <a:rPr lang="en-US" dirty="0" smtClean="0"/>
              <a:t>Some positions had age restrictions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suo anno</a:t>
            </a:r>
            <a:r>
              <a:rPr lang="en-US" dirty="0" smtClean="0"/>
              <a:t> – gain the position in earliest 		year possible</a:t>
            </a:r>
          </a:p>
        </p:txBody>
      </p:sp>
    </p:spTree>
    <p:extLst>
      <p:ext uri="{BB962C8B-B14F-4D97-AF65-F5344CB8AC3E}">
        <p14:creationId xmlns:p14="http://schemas.microsoft.com/office/powerpoint/2010/main" val="26451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Gaining positions (#4)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officials were chosen by the emperor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Others elected by the senate (but emperor puts in his own opinion)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Emperor can grant special permission for a man to skip a step on the ladder</a:t>
            </a:r>
          </a:p>
        </p:txBody>
      </p:sp>
    </p:spTree>
    <p:extLst>
      <p:ext uri="{BB962C8B-B14F-4D97-AF65-F5344CB8AC3E}">
        <p14:creationId xmlns:p14="http://schemas.microsoft.com/office/powerpoint/2010/main" val="8808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</TotalTime>
  <Words>416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Pushpin</vt:lpstr>
      <vt:lpstr>Stage 37 Culture</vt:lpstr>
      <vt:lpstr>The council (#1-4) </vt:lpstr>
      <vt:lpstr>New emperor means… (#5)</vt:lpstr>
      <vt:lpstr>Advice Needed (#6)</vt:lpstr>
      <vt:lpstr>Council Speaks (#7-10)</vt:lpstr>
      <vt:lpstr>Cursus Honorum</vt:lpstr>
      <vt:lpstr>PowerPoint Presentation</vt:lpstr>
      <vt:lpstr>The ladder of success (#1-4)</vt:lpstr>
      <vt:lpstr>Gaining positions (#4)</vt:lpstr>
      <vt:lpstr>PowerPoint Presentation</vt:lpstr>
      <vt:lpstr>Bottom - vigintivir</vt:lpstr>
      <vt:lpstr>Tribunus militum</vt:lpstr>
      <vt:lpstr>Quaestor</vt:lpstr>
      <vt:lpstr>Tribunus plebis or aedile</vt:lpstr>
      <vt:lpstr>Praetor</vt:lpstr>
      <vt:lpstr>Top - Consul </vt:lpstr>
      <vt:lpstr>Cream Rises to the Top (#7)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37 Culture</dc:title>
  <dc:creator>Allgood, Ashley</dc:creator>
  <cp:lastModifiedBy>Allgood, Ashley</cp:lastModifiedBy>
  <cp:revision>9</cp:revision>
  <dcterms:created xsi:type="dcterms:W3CDTF">2014-02-03T19:18:50Z</dcterms:created>
  <dcterms:modified xsi:type="dcterms:W3CDTF">2014-02-03T20:14:07Z</dcterms:modified>
</cp:coreProperties>
</file>