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9" r:id="rId3"/>
    <p:sldId id="257" r:id="rId4"/>
    <p:sldId id="269" r:id="rId5"/>
    <p:sldId id="267" r:id="rId6"/>
    <p:sldId id="265" r:id="rId7"/>
    <p:sldId id="266" r:id="rId8"/>
    <p:sldId id="260" r:id="rId9"/>
    <p:sldId id="261" r:id="rId10"/>
    <p:sldId id="268" r:id="rId11"/>
    <p:sldId id="262"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6139BA1D-2949-4159-B4A2-2939479E1436}" type="datetimeFigureOut">
              <a:rPr lang="en-US" smtClean="0"/>
              <a:pPr/>
              <a:t>9/6/2011</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8AF0005-728A-4A1C-B27B-085F311E724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39BA1D-2949-4159-B4A2-2939479E1436}" type="datetimeFigureOut">
              <a:rPr lang="en-US" smtClean="0"/>
              <a:pPr/>
              <a:t>9/6/2011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0005-728A-4A1C-B27B-085F311E72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39BA1D-2949-4159-B4A2-2939479E1436}" type="datetimeFigureOut">
              <a:rPr lang="en-US" smtClean="0"/>
              <a:pPr/>
              <a:t>9/6/2011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0005-728A-4A1C-B27B-085F311E72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39BA1D-2949-4159-B4A2-2939479E1436}" type="datetimeFigureOut">
              <a:rPr lang="en-US" smtClean="0"/>
              <a:pPr/>
              <a:t>9/6/2011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0005-728A-4A1C-B27B-085F311E724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139BA1D-2949-4159-B4A2-2939479E1436}" type="datetimeFigureOut">
              <a:rPr lang="en-US" smtClean="0"/>
              <a:pPr/>
              <a:t>9/6/2011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F0005-728A-4A1C-B27B-085F311E724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139BA1D-2949-4159-B4A2-2939479E1436}" type="datetimeFigureOut">
              <a:rPr lang="en-US" smtClean="0"/>
              <a:pPr/>
              <a:t>9/6/2011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F0005-728A-4A1C-B27B-085F311E724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6139BA1D-2949-4159-B4A2-2939479E1436}" type="datetimeFigureOut">
              <a:rPr lang="en-US" smtClean="0"/>
              <a:pPr/>
              <a:t>9/6/2011</a:t>
            </a:fld>
            <a:endParaRPr lang="en-US"/>
          </a:p>
        </p:txBody>
      </p:sp>
      <p:sp>
        <p:nvSpPr>
          <p:cNvPr id="27" name="Slide Number Placeholder 26"/>
          <p:cNvSpPr>
            <a:spLocks noGrp="1"/>
          </p:cNvSpPr>
          <p:nvPr>
            <p:ph type="sldNum" sz="quarter" idx="11"/>
          </p:nvPr>
        </p:nvSpPr>
        <p:spPr/>
        <p:txBody>
          <a:bodyPr rtlCol="0"/>
          <a:lstStyle/>
          <a:p>
            <a:fld id="{E8AF0005-728A-4A1C-B27B-085F311E7241}"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6139BA1D-2949-4159-B4A2-2939479E1436}" type="datetimeFigureOut">
              <a:rPr lang="en-US" smtClean="0"/>
              <a:pPr/>
              <a:t>9/6/2011</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E8AF0005-728A-4A1C-B27B-085F311E72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39BA1D-2949-4159-B4A2-2939479E1436}" type="datetimeFigureOut">
              <a:rPr lang="en-US" smtClean="0"/>
              <a:pPr/>
              <a:t>9/6/2011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F0005-728A-4A1C-B27B-085F311E72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139BA1D-2949-4159-B4A2-2939479E1436}" type="datetimeFigureOut">
              <a:rPr lang="en-US" smtClean="0"/>
              <a:pPr/>
              <a:t>9/6/2011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F0005-728A-4A1C-B27B-085F311E72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139BA1D-2949-4159-B4A2-2939479E1436}" type="datetimeFigureOut">
              <a:rPr lang="en-US" smtClean="0"/>
              <a:pPr/>
              <a:t>9/6/2011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F0005-728A-4A1C-B27B-085F311E724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139BA1D-2949-4159-B4A2-2939479E1436}" type="datetimeFigureOut">
              <a:rPr lang="en-US" smtClean="0"/>
              <a:pPr/>
              <a:t>9/6/2011</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8AF0005-728A-4A1C-B27B-085F311E72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Vestimenta</a:t>
            </a:r>
            <a:r>
              <a:rPr lang="en-US" dirty="0" smtClean="0"/>
              <a:t> et Vita</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72311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066800"/>
          </a:xfrm>
        </p:spPr>
        <p:txBody>
          <a:bodyPr/>
          <a:lstStyle/>
          <a:p>
            <a:r>
              <a:rPr lang="en-US" dirty="0" smtClean="0"/>
              <a:t>Order of dinner</a:t>
            </a:r>
            <a:endParaRPr lang="en-US" dirty="0"/>
          </a:p>
        </p:txBody>
      </p:sp>
      <p:sp>
        <p:nvSpPr>
          <p:cNvPr id="3" name="Content Placeholder 2"/>
          <p:cNvSpPr>
            <a:spLocks noGrp="1"/>
          </p:cNvSpPr>
          <p:nvPr>
            <p:ph sz="half" idx="1"/>
          </p:nvPr>
        </p:nvSpPr>
        <p:spPr>
          <a:xfrm>
            <a:off x="457200" y="1600200"/>
            <a:ext cx="8229600" cy="5175187"/>
          </a:xfrm>
        </p:spPr>
        <p:txBody>
          <a:bodyPr>
            <a:normAutofit fontScale="92500"/>
          </a:bodyPr>
          <a:lstStyle/>
          <a:p>
            <a:r>
              <a:rPr lang="en-US" dirty="0" smtClean="0"/>
              <a:t>Primarily </a:t>
            </a:r>
            <a:r>
              <a:rPr lang="en-US" dirty="0"/>
              <a:t>for the rich, it consisted of three parts.</a:t>
            </a:r>
          </a:p>
          <a:p>
            <a:r>
              <a:rPr lang="en-US" dirty="0"/>
              <a:t>The </a:t>
            </a:r>
            <a:r>
              <a:rPr lang="en-US" u="sng" dirty="0" err="1"/>
              <a:t>Gustatio</a:t>
            </a:r>
            <a:r>
              <a:rPr lang="en-US" dirty="0"/>
              <a:t> or a </a:t>
            </a:r>
            <a:r>
              <a:rPr lang="en-US" u="sng" dirty="0" err="1"/>
              <a:t>Promulsio</a:t>
            </a:r>
            <a:r>
              <a:rPr lang="en-US" dirty="0"/>
              <a:t> was the first </a:t>
            </a:r>
            <a:r>
              <a:rPr lang="en-US" dirty="0" smtClean="0"/>
              <a:t>part (appetizers). </a:t>
            </a:r>
            <a:r>
              <a:rPr lang="en-US" dirty="0"/>
              <a:t>This course included things like salads, radishes, mushrooms, eggs, shellfish, etc. It was followed by a drink of </a:t>
            </a:r>
            <a:r>
              <a:rPr lang="en-US" u="sng" dirty="0" err="1"/>
              <a:t>mulsum</a:t>
            </a:r>
            <a:r>
              <a:rPr lang="en-US" dirty="0"/>
              <a:t> or wine sweetened with honey. </a:t>
            </a:r>
          </a:p>
          <a:p>
            <a:r>
              <a:rPr lang="en-US" dirty="0"/>
              <a:t>The </a:t>
            </a:r>
            <a:r>
              <a:rPr lang="en-US" u="sng" dirty="0"/>
              <a:t>Prima Mensa </a:t>
            </a:r>
            <a:r>
              <a:rPr lang="en-US" dirty="0"/>
              <a:t>was the main course of the meal. However, there were even up to six or seven main dishes in this course. Guests would have to choose from a variety of fish, poultry and meat. After this part of the meal was finished, an offering of wheat, salt and wine would be made for the household gods on the family altar.</a:t>
            </a:r>
          </a:p>
          <a:p>
            <a:r>
              <a:rPr lang="en-US" dirty="0"/>
              <a:t>The </a:t>
            </a:r>
            <a:r>
              <a:rPr lang="en-US" u="sng" dirty="0" err="1"/>
              <a:t>Secunda</a:t>
            </a:r>
            <a:r>
              <a:rPr lang="en-US" u="sng" dirty="0"/>
              <a:t> Mensa</a:t>
            </a:r>
            <a:r>
              <a:rPr lang="en-US" dirty="0"/>
              <a:t> was the final part of the meal and was made up of desserts. Cakes sweetened with honey as well as apples, pears, grapes, nuts and figs might be served. This part of the meal would also be accompanied with a wine/water mixture.</a:t>
            </a:r>
          </a:p>
          <a:p>
            <a:r>
              <a:rPr lang="en-US" dirty="0"/>
              <a:t>The </a:t>
            </a:r>
            <a:r>
              <a:rPr lang="en-US" u="sng" dirty="0" err="1"/>
              <a:t>Vesperna</a:t>
            </a:r>
            <a:r>
              <a:rPr lang="en-US" u="sng" dirty="0"/>
              <a:t> </a:t>
            </a:r>
            <a:r>
              <a:rPr lang="en-US" dirty="0"/>
              <a:t>was a light supper that existed in the earlier years because often the </a:t>
            </a:r>
            <a:r>
              <a:rPr lang="en-US" u="sng" dirty="0" err="1"/>
              <a:t>cena</a:t>
            </a:r>
            <a:r>
              <a:rPr lang="en-US" dirty="0"/>
              <a:t> was eaten so early that people were hungry again by night fall. This meal disappeared because it was no longer needed as the Romans began to have their </a:t>
            </a:r>
            <a:r>
              <a:rPr lang="en-US" u="sng" dirty="0" err="1"/>
              <a:t>cena</a:t>
            </a:r>
            <a:r>
              <a:rPr lang="en-US" dirty="0"/>
              <a:t> at a later time.</a:t>
            </a:r>
          </a:p>
          <a:p>
            <a:endParaRPr lang="en-US" dirty="0"/>
          </a:p>
        </p:txBody>
      </p:sp>
    </p:spTree>
    <p:extLst>
      <p:ext uri="{BB962C8B-B14F-4D97-AF65-F5344CB8AC3E}">
        <p14:creationId xmlns:p14="http://schemas.microsoft.com/office/powerpoint/2010/main" val="113374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Patroni</a:t>
            </a:r>
            <a:r>
              <a:rPr lang="en-US" dirty="0" smtClean="0"/>
              <a:t> et </a:t>
            </a:r>
            <a:r>
              <a:rPr lang="en-US" dirty="0" err="1" smtClean="0"/>
              <a:t>Clientes</a:t>
            </a:r>
            <a:endParaRPr lang="en-US" dirty="0"/>
          </a:p>
        </p:txBody>
      </p:sp>
      <p:sp>
        <p:nvSpPr>
          <p:cNvPr id="7" name="Text Placeholder 6"/>
          <p:cNvSpPr>
            <a:spLocks noGrp="1"/>
          </p:cNvSpPr>
          <p:nvPr>
            <p:ph type="body" idx="1"/>
          </p:nvPr>
        </p:nvSpPr>
        <p:spPr/>
        <p:txBody>
          <a:bodyPr/>
          <a:lstStyle/>
          <a:p>
            <a:r>
              <a:rPr lang="en-US" dirty="0" err="1" smtClean="0"/>
              <a:t>Patroni</a:t>
            </a:r>
            <a:r>
              <a:rPr lang="en-US" dirty="0" smtClean="0"/>
              <a:t>	</a:t>
            </a:r>
            <a:endParaRPr lang="en-US" dirty="0"/>
          </a:p>
        </p:txBody>
      </p:sp>
      <p:sp>
        <p:nvSpPr>
          <p:cNvPr id="9" name="Text Placeholder 8"/>
          <p:cNvSpPr>
            <a:spLocks noGrp="1"/>
          </p:cNvSpPr>
          <p:nvPr>
            <p:ph type="body" sz="half" idx="3"/>
          </p:nvPr>
        </p:nvSpPr>
        <p:spPr/>
        <p:txBody>
          <a:bodyPr/>
          <a:lstStyle/>
          <a:p>
            <a:r>
              <a:rPr lang="en-US" dirty="0" err="1" smtClean="0"/>
              <a:t>Clientes</a:t>
            </a:r>
            <a:endParaRPr lang="en-US" dirty="0"/>
          </a:p>
        </p:txBody>
      </p:sp>
      <p:sp>
        <p:nvSpPr>
          <p:cNvPr id="8" name="Content Placeholder 7"/>
          <p:cNvSpPr>
            <a:spLocks noGrp="1"/>
          </p:cNvSpPr>
          <p:nvPr>
            <p:ph sz="quarter" idx="2"/>
          </p:nvPr>
        </p:nvSpPr>
        <p:spPr/>
        <p:txBody>
          <a:bodyPr/>
          <a:lstStyle/>
          <a:p>
            <a:r>
              <a:rPr lang="en-US" dirty="0" smtClean="0"/>
              <a:t>(</a:t>
            </a:r>
            <a:r>
              <a:rPr lang="en-US" dirty="0" err="1" smtClean="0"/>
              <a:t>Divitiores</a:t>
            </a:r>
            <a:r>
              <a:rPr lang="en-US" dirty="0" smtClean="0"/>
              <a:t>) Richer</a:t>
            </a:r>
          </a:p>
          <a:p>
            <a:pPr lvl="1"/>
            <a:r>
              <a:rPr lang="en-US" dirty="0" err="1" smtClean="0"/>
              <a:t>Argentarii</a:t>
            </a:r>
            <a:endParaRPr lang="en-US" dirty="0" smtClean="0"/>
          </a:p>
          <a:p>
            <a:pPr lvl="1"/>
            <a:r>
              <a:rPr lang="en-US" dirty="0" err="1" smtClean="0"/>
              <a:t>Senatores</a:t>
            </a:r>
            <a:endParaRPr lang="en-US" dirty="0" smtClean="0"/>
          </a:p>
          <a:p>
            <a:pPr lvl="1"/>
            <a:r>
              <a:rPr lang="en-US" dirty="0" smtClean="0"/>
              <a:t>Imperator</a:t>
            </a:r>
          </a:p>
          <a:p>
            <a:r>
              <a:rPr lang="en-US" dirty="0" err="1" smtClean="0"/>
              <a:t>Patronus</a:t>
            </a:r>
            <a:r>
              <a:rPr lang="en-US" dirty="0" smtClean="0"/>
              <a:t> </a:t>
            </a:r>
            <a:r>
              <a:rPr lang="en-US" dirty="0" err="1" smtClean="0"/>
              <a:t>pecuniam</a:t>
            </a:r>
            <a:r>
              <a:rPr lang="en-US" dirty="0" smtClean="0"/>
              <a:t> dat.</a:t>
            </a:r>
          </a:p>
          <a:p>
            <a:r>
              <a:rPr lang="en-US" dirty="0" err="1" smtClean="0"/>
              <a:t>Patronus</a:t>
            </a:r>
            <a:r>
              <a:rPr lang="en-US" dirty="0" smtClean="0"/>
              <a:t> </a:t>
            </a:r>
            <a:r>
              <a:rPr lang="en-US" dirty="0" err="1" smtClean="0"/>
              <a:t>auxilium</a:t>
            </a:r>
            <a:r>
              <a:rPr lang="en-US" dirty="0" smtClean="0"/>
              <a:t> dat.</a:t>
            </a:r>
          </a:p>
          <a:p>
            <a:r>
              <a:rPr lang="en-US" dirty="0" err="1" smtClean="0"/>
              <a:t>Patronus</a:t>
            </a:r>
            <a:r>
              <a:rPr lang="en-US" dirty="0" smtClean="0"/>
              <a:t> </a:t>
            </a:r>
            <a:r>
              <a:rPr lang="en-US" dirty="0" err="1" smtClean="0"/>
              <a:t>clientes</a:t>
            </a:r>
            <a:r>
              <a:rPr lang="en-US" dirty="0" smtClean="0"/>
              <a:t> </a:t>
            </a:r>
            <a:r>
              <a:rPr lang="en-US" dirty="0" err="1" smtClean="0"/>
              <a:t>custodit</a:t>
            </a:r>
            <a:r>
              <a:rPr lang="en-US" dirty="0" smtClean="0"/>
              <a:t>.</a:t>
            </a:r>
          </a:p>
          <a:p>
            <a:pPr>
              <a:buNone/>
            </a:pPr>
            <a:endParaRPr lang="en-US" dirty="0" smtClean="0"/>
          </a:p>
        </p:txBody>
      </p:sp>
      <p:sp>
        <p:nvSpPr>
          <p:cNvPr id="10" name="Content Placeholder 9"/>
          <p:cNvSpPr>
            <a:spLocks noGrp="1"/>
          </p:cNvSpPr>
          <p:nvPr>
            <p:ph sz="quarter" idx="4"/>
          </p:nvPr>
        </p:nvSpPr>
        <p:spPr/>
        <p:txBody>
          <a:bodyPr/>
          <a:lstStyle/>
          <a:p>
            <a:r>
              <a:rPr lang="en-US" dirty="0" err="1" smtClean="0"/>
              <a:t>Pauciores</a:t>
            </a:r>
            <a:r>
              <a:rPr lang="en-US" dirty="0" smtClean="0"/>
              <a:t> et </a:t>
            </a:r>
            <a:r>
              <a:rPr lang="en-US" dirty="0" err="1" smtClean="0"/>
              <a:t>liberti</a:t>
            </a:r>
            <a:endParaRPr lang="en-US" dirty="0" smtClean="0"/>
          </a:p>
          <a:p>
            <a:pPr lvl="1"/>
            <a:r>
              <a:rPr lang="en-US" dirty="0" smtClean="0"/>
              <a:t>Olim </a:t>
            </a:r>
            <a:r>
              <a:rPr lang="en-US" dirty="0" err="1" smtClean="0"/>
              <a:t>servi</a:t>
            </a:r>
            <a:endParaRPr lang="en-US" dirty="0" smtClean="0"/>
          </a:p>
          <a:p>
            <a:pPr lvl="1"/>
            <a:r>
              <a:rPr lang="en-US" dirty="0" err="1" smtClean="0"/>
              <a:t>scriptores</a:t>
            </a:r>
            <a:endParaRPr lang="en-US" dirty="0" smtClean="0"/>
          </a:p>
          <a:p>
            <a:pPr lvl="1"/>
            <a:r>
              <a:rPr lang="en-US" dirty="0" smtClean="0"/>
              <a:t>artifices</a:t>
            </a:r>
          </a:p>
          <a:p>
            <a:r>
              <a:rPr lang="en-US" dirty="0" err="1" smtClean="0"/>
              <a:t>Clientes</a:t>
            </a:r>
            <a:r>
              <a:rPr lang="en-US" dirty="0" smtClean="0"/>
              <a:t> </a:t>
            </a:r>
            <a:r>
              <a:rPr lang="en-US" u="sng" dirty="0" err="1" smtClean="0"/>
              <a:t>cotidie</a:t>
            </a:r>
            <a:r>
              <a:rPr lang="en-US" dirty="0" smtClean="0"/>
              <a:t> </a:t>
            </a:r>
            <a:r>
              <a:rPr lang="en-US" dirty="0" err="1" smtClean="0"/>
              <a:t>patronum</a:t>
            </a:r>
            <a:r>
              <a:rPr lang="en-US" dirty="0" smtClean="0"/>
              <a:t> </a:t>
            </a:r>
            <a:r>
              <a:rPr lang="en-US" dirty="0" err="1" smtClean="0"/>
              <a:t>salutant</a:t>
            </a:r>
            <a:r>
              <a:rPr lang="en-US" dirty="0" smtClean="0"/>
              <a:t>.</a:t>
            </a:r>
          </a:p>
          <a:p>
            <a:r>
              <a:rPr lang="en-US" dirty="0" err="1" smtClean="0"/>
              <a:t>Clientes</a:t>
            </a:r>
            <a:r>
              <a:rPr lang="en-US" dirty="0" smtClean="0"/>
              <a:t> cum </a:t>
            </a:r>
            <a:r>
              <a:rPr lang="en-US" dirty="0" err="1" smtClean="0"/>
              <a:t>patrono</a:t>
            </a:r>
            <a:r>
              <a:rPr lang="en-US" dirty="0" smtClean="0"/>
              <a:t> </a:t>
            </a:r>
            <a:r>
              <a:rPr lang="en-US" dirty="0" err="1" smtClean="0"/>
              <a:t>publice</a:t>
            </a:r>
            <a:r>
              <a:rPr lang="en-US" dirty="0" smtClean="0"/>
              <a:t> ambulant.</a:t>
            </a:r>
          </a:p>
          <a:p>
            <a:pPr>
              <a:buNone/>
            </a:pPr>
            <a:endParaRPr lang="en-US" dirty="0" smtClean="0"/>
          </a:p>
          <a:p>
            <a:endParaRPr lang="en-US" dirty="0" smtClean="0"/>
          </a:p>
        </p:txBody>
      </p:sp>
    </p:spTree>
    <p:extLst>
      <p:ext uri="{BB962C8B-B14F-4D97-AF65-F5344CB8AC3E}">
        <p14:creationId xmlns:p14="http://schemas.microsoft.com/office/powerpoint/2010/main" val="185441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Quid </a:t>
            </a:r>
            <a:r>
              <a:rPr lang="en-US" dirty="0" smtClean="0"/>
              <a:t>de </a:t>
            </a:r>
            <a:r>
              <a:rPr lang="en-US" dirty="0" err="1" smtClean="0"/>
              <a:t>feminis</a:t>
            </a:r>
            <a:r>
              <a:rPr lang="en-US" dirty="0" smtClean="0"/>
              <a:t>?</a:t>
            </a:r>
            <a:endParaRPr lang="en-US" dirty="0"/>
          </a:p>
        </p:txBody>
      </p:sp>
      <p:sp>
        <p:nvSpPr>
          <p:cNvPr id="8" name="Content Placeholder 7"/>
          <p:cNvSpPr>
            <a:spLocks noGrp="1"/>
          </p:cNvSpPr>
          <p:nvPr>
            <p:ph idx="1"/>
          </p:nvPr>
        </p:nvSpPr>
        <p:spPr/>
        <p:txBody>
          <a:bodyPr/>
          <a:lstStyle/>
          <a:p>
            <a:r>
              <a:rPr lang="en-US" dirty="0" smtClean="0"/>
              <a:t>Every </a:t>
            </a:r>
            <a:r>
              <a:rPr lang="en-US" dirty="0" smtClean="0"/>
              <a:t>day </a:t>
            </a:r>
            <a:r>
              <a:rPr lang="en-US" dirty="0" smtClean="0"/>
              <a:t>things in the house</a:t>
            </a:r>
            <a:endParaRPr lang="en-US" dirty="0" smtClean="0"/>
          </a:p>
          <a:p>
            <a:pPr lvl="1"/>
            <a:r>
              <a:rPr lang="en-US" dirty="0" smtClean="0"/>
              <a:t>Manage slaves</a:t>
            </a:r>
          </a:p>
          <a:p>
            <a:pPr lvl="1"/>
            <a:r>
              <a:rPr lang="en-US" dirty="0" smtClean="0"/>
              <a:t>Teach children</a:t>
            </a:r>
          </a:p>
          <a:p>
            <a:pPr lvl="1"/>
            <a:r>
              <a:rPr lang="en-US" dirty="0" smtClean="0"/>
              <a:t>Weave</a:t>
            </a:r>
          </a:p>
          <a:p>
            <a:pPr lvl="1"/>
            <a:r>
              <a:rPr lang="en-US" dirty="0" smtClean="0"/>
              <a:t>Visit friends or temples</a:t>
            </a:r>
            <a:endParaRPr lang="en-US" dirty="0" smtClean="0"/>
          </a:p>
        </p:txBody>
      </p:sp>
    </p:spTree>
    <p:extLst>
      <p:ext uri="{BB962C8B-B14F-4D97-AF65-F5344CB8AC3E}">
        <p14:creationId xmlns:p14="http://schemas.microsoft.com/office/powerpoint/2010/main" val="3460767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066800"/>
          </a:xfrm>
        </p:spPr>
        <p:txBody>
          <a:bodyPr/>
          <a:lstStyle/>
          <a:p>
            <a:r>
              <a:rPr lang="en-US" dirty="0" err="1" smtClean="0"/>
              <a:t>Vestimenta</a:t>
            </a:r>
            <a:r>
              <a:rPr lang="en-US" dirty="0" smtClean="0"/>
              <a:t> </a:t>
            </a:r>
            <a:r>
              <a:rPr lang="en-US" dirty="0" err="1" smtClean="0"/>
              <a:t>Caecilii</a:t>
            </a:r>
            <a:endParaRPr lang="en-US" dirty="0"/>
          </a:p>
        </p:txBody>
      </p:sp>
      <p:sp>
        <p:nvSpPr>
          <p:cNvPr id="4" name="Content Placeholder 3"/>
          <p:cNvSpPr>
            <a:spLocks noGrp="1"/>
          </p:cNvSpPr>
          <p:nvPr>
            <p:ph sz="half" idx="1"/>
          </p:nvPr>
        </p:nvSpPr>
        <p:spPr>
          <a:xfrm>
            <a:off x="228600" y="1447800"/>
            <a:ext cx="5029200" cy="5211763"/>
          </a:xfrm>
        </p:spPr>
        <p:txBody>
          <a:bodyPr>
            <a:normAutofit fontScale="85000" lnSpcReduction="10000"/>
          </a:bodyPr>
          <a:lstStyle/>
          <a:p>
            <a:r>
              <a:rPr lang="en-US" dirty="0" err="1" smtClean="0"/>
              <a:t>Caecilius</a:t>
            </a:r>
            <a:r>
              <a:rPr lang="en-US" dirty="0" smtClean="0"/>
              <a:t> </a:t>
            </a:r>
            <a:r>
              <a:rPr lang="en-US" dirty="0" err="1" smtClean="0"/>
              <a:t>vestimenta</a:t>
            </a:r>
            <a:r>
              <a:rPr lang="en-US" dirty="0" smtClean="0"/>
              <a:t> </a:t>
            </a:r>
            <a:r>
              <a:rPr lang="en-US" dirty="0" err="1" smtClean="0"/>
              <a:t>gerit</a:t>
            </a:r>
            <a:endParaRPr lang="en-US" dirty="0" smtClean="0"/>
          </a:p>
          <a:p>
            <a:pPr lvl="2"/>
            <a:r>
              <a:rPr lang="en-US" dirty="0" err="1" smtClean="0"/>
              <a:t>Tunicam</a:t>
            </a:r>
            <a:endParaRPr lang="en-US" dirty="0" smtClean="0"/>
          </a:p>
          <a:p>
            <a:pPr lvl="2"/>
            <a:r>
              <a:rPr lang="en-US" dirty="0" err="1" smtClean="0"/>
              <a:t>Togam</a:t>
            </a:r>
            <a:endParaRPr lang="en-US" dirty="0" smtClean="0"/>
          </a:p>
          <a:p>
            <a:pPr lvl="2"/>
            <a:r>
              <a:rPr lang="en-US" dirty="0" err="1" smtClean="0"/>
              <a:t>Calceos</a:t>
            </a:r>
            <a:endParaRPr lang="en-US" dirty="0"/>
          </a:p>
          <a:p>
            <a:pPr marL="704088" lvl="2" indent="0">
              <a:buNone/>
            </a:pPr>
            <a:endParaRPr lang="en-US" dirty="0"/>
          </a:p>
          <a:p>
            <a:r>
              <a:rPr lang="en-US" dirty="0" smtClean="0"/>
              <a:t>color </a:t>
            </a:r>
            <a:r>
              <a:rPr lang="en-US" dirty="0"/>
              <a:t>of the </a:t>
            </a:r>
            <a:r>
              <a:rPr lang="en-US" dirty="0" smtClean="0"/>
              <a:t>toga  is significant</a:t>
            </a:r>
            <a:r>
              <a:rPr lang="en-US" dirty="0"/>
              <a:t>, marking differences in age and status:</a:t>
            </a:r>
          </a:p>
          <a:p>
            <a:r>
              <a:rPr lang="en-US" i="1" u="sng" dirty="0"/>
              <a:t>toga </a:t>
            </a:r>
            <a:r>
              <a:rPr lang="en-US" i="1" u="sng" dirty="0" err="1" smtClean="0"/>
              <a:t>virilis</a:t>
            </a:r>
            <a:r>
              <a:rPr lang="en-US" dirty="0" smtClean="0"/>
              <a:t>: </a:t>
            </a:r>
            <a:r>
              <a:rPr lang="en-US" dirty="0"/>
              <a:t>unadorned toga in the off-white </a:t>
            </a:r>
            <a:r>
              <a:rPr lang="en-US" dirty="0" smtClean="0"/>
              <a:t>color was </a:t>
            </a:r>
            <a:r>
              <a:rPr lang="en-US" dirty="0"/>
              <a:t>worn by adult male citizens </a:t>
            </a:r>
          </a:p>
          <a:p>
            <a:r>
              <a:rPr lang="en-US" i="1" u="sng" dirty="0"/>
              <a:t>toga </a:t>
            </a:r>
            <a:r>
              <a:rPr lang="en-US" i="1" u="sng" dirty="0" err="1"/>
              <a:t>praetexta</a:t>
            </a:r>
            <a:r>
              <a:rPr lang="en-US" dirty="0"/>
              <a:t>: off-white toga with a broad purple </a:t>
            </a:r>
            <a:r>
              <a:rPr lang="en-US" dirty="0" smtClean="0"/>
              <a:t>border. The </a:t>
            </a:r>
            <a:r>
              <a:rPr lang="en-US" dirty="0"/>
              <a:t>only adults allowed to wear this toga were </a:t>
            </a:r>
            <a:r>
              <a:rPr lang="en-US" dirty="0" smtClean="0"/>
              <a:t>magistrates </a:t>
            </a:r>
          </a:p>
          <a:p>
            <a:r>
              <a:rPr lang="en-US" i="1" u="sng" dirty="0" smtClean="0"/>
              <a:t>toga </a:t>
            </a:r>
            <a:r>
              <a:rPr lang="en-US" i="1" u="sng" dirty="0" err="1"/>
              <a:t>pulla</a:t>
            </a:r>
            <a:r>
              <a:rPr lang="en-US" dirty="0"/>
              <a:t>: toga made of dark-colored wool worn during periods of mourning </a:t>
            </a:r>
          </a:p>
          <a:p>
            <a:r>
              <a:rPr lang="en-US" i="1" u="sng" dirty="0"/>
              <a:t>toga candida</a:t>
            </a:r>
            <a:r>
              <a:rPr lang="en-US" dirty="0"/>
              <a:t>: artificially whitened toga worn by candidates for political office </a:t>
            </a:r>
          </a:p>
          <a:p>
            <a:r>
              <a:rPr lang="en-US" i="1" u="sng" dirty="0"/>
              <a:t>toga </a:t>
            </a:r>
            <a:r>
              <a:rPr lang="en-US" i="1" u="sng" dirty="0" err="1"/>
              <a:t>picta</a:t>
            </a:r>
            <a:r>
              <a:rPr lang="en-US" dirty="0"/>
              <a:t>: purple toga embroidered with gold thread worn by a victorious general </a:t>
            </a:r>
            <a:r>
              <a:rPr lang="en-US" dirty="0" smtClean="0"/>
              <a:t>and </a:t>
            </a:r>
            <a:r>
              <a:rPr lang="en-US" dirty="0"/>
              <a:t>later adopted by emperors for state occasions. </a:t>
            </a:r>
            <a:endParaRPr lang="en-US"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761999"/>
            <a:ext cx="2695575" cy="5920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Curved Connector 6"/>
          <p:cNvCxnSpPr/>
          <p:nvPr/>
        </p:nvCxnSpPr>
        <p:spPr>
          <a:xfrm>
            <a:off x="5791200" y="1219200"/>
            <a:ext cx="914400" cy="91440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rot="5400000">
            <a:off x="7924800" y="1676400"/>
            <a:ext cx="914400" cy="91440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urved Connector 10"/>
          <p:cNvCxnSpPr/>
          <p:nvPr/>
        </p:nvCxnSpPr>
        <p:spPr>
          <a:xfrm>
            <a:off x="5555673" y="5562600"/>
            <a:ext cx="914400" cy="91440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39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Vestimenta</a:t>
            </a:r>
            <a:r>
              <a:rPr lang="en-US" dirty="0" smtClean="0"/>
              <a:t> </a:t>
            </a:r>
            <a:r>
              <a:rPr lang="en-US" dirty="0" err="1" smtClean="0"/>
              <a:t>Metellae</a:t>
            </a:r>
            <a:endParaRPr lang="en-US" dirty="0"/>
          </a:p>
        </p:txBody>
      </p:sp>
      <p:sp>
        <p:nvSpPr>
          <p:cNvPr id="5" name="Content Placeholder 4"/>
          <p:cNvSpPr>
            <a:spLocks noGrp="1"/>
          </p:cNvSpPr>
          <p:nvPr>
            <p:ph sz="half" idx="1"/>
          </p:nvPr>
        </p:nvSpPr>
        <p:spPr>
          <a:xfrm>
            <a:off x="457200" y="2249424"/>
            <a:ext cx="5715000" cy="4525963"/>
          </a:xfrm>
        </p:spPr>
        <p:txBody>
          <a:bodyPr/>
          <a:lstStyle/>
          <a:p>
            <a:r>
              <a:rPr lang="en-US" dirty="0" err="1" smtClean="0"/>
              <a:t>Metella</a:t>
            </a:r>
            <a:r>
              <a:rPr lang="en-US" dirty="0" smtClean="0"/>
              <a:t> </a:t>
            </a:r>
            <a:r>
              <a:rPr lang="en-US" dirty="0" err="1" smtClean="0"/>
              <a:t>vestimenta</a:t>
            </a:r>
            <a:r>
              <a:rPr lang="en-US" dirty="0" smtClean="0"/>
              <a:t> </a:t>
            </a:r>
            <a:r>
              <a:rPr lang="en-US" dirty="0" err="1" smtClean="0"/>
              <a:t>gerit</a:t>
            </a:r>
            <a:endParaRPr lang="en-US" dirty="0" smtClean="0"/>
          </a:p>
          <a:p>
            <a:pPr lvl="2"/>
            <a:r>
              <a:rPr lang="en-US" dirty="0" err="1" smtClean="0"/>
              <a:t>Tunicam</a:t>
            </a:r>
            <a:endParaRPr lang="en-US" dirty="0" smtClean="0"/>
          </a:p>
          <a:p>
            <a:pPr lvl="2"/>
            <a:r>
              <a:rPr lang="en-US" dirty="0" err="1" smtClean="0"/>
              <a:t>Stolam</a:t>
            </a:r>
            <a:r>
              <a:rPr lang="en-US" dirty="0" smtClean="0"/>
              <a:t> </a:t>
            </a:r>
          </a:p>
          <a:p>
            <a:pPr lvl="2"/>
            <a:r>
              <a:rPr lang="en-US" dirty="0" err="1" smtClean="0"/>
              <a:t>Pallam</a:t>
            </a:r>
            <a:endParaRPr lang="en-US" dirty="0" smtClean="0"/>
          </a:p>
        </p:txBody>
      </p:sp>
      <p:sp>
        <p:nvSpPr>
          <p:cNvPr id="6" name="Content Placeholder 5"/>
          <p:cNvSpPr>
            <a:spLocks noGrp="1"/>
          </p:cNvSpPr>
          <p:nvPr>
            <p:ph sz="half" idx="2"/>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1" y="1219200"/>
            <a:ext cx="2708564" cy="5568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Curved Connector 7"/>
          <p:cNvCxnSpPr/>
          <p:nvPr/>
        </p:nvCxnSpPr>
        <p:spPr>
          <a:xfrm rot="5400000">
            <a:off x="8257309" y="1378527"/>
            <a:ext cx="914400" cy="91440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a:off x="6400801" y="4495800"/>
            <a:ext cx="914400" cy="91440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a:off x="6400801" y="1219200"/>
            <a:ext cx="914400" cy="91440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55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229600" cy="1066800"/>
          </a:xfrm>
        </p:spPr>
        <p:txBody>
          <a:bodyPr>
            <a:normAutofit fontScale="90000"/>
          </a:bodyPr>
          <a:lstStyle/>
          <a:p>
            <a:r>
              <a:rPr lang="en-US" dirty="0" smtClean="0"/>
              <a:t>Hair and</a:t>
            </a:r>
            <a:br>
              <a:rPr lang="en-US" dirty="0" smtClean="0"/>
            </a:br>
            <a:r>
              <a:rPr lang="en-US" dirty="0" smtClean="0"/>
              <a:t>Make-up</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2136920"/>
            <a:ext cx="2972456" cy="4525962"/>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133600" y="228600"/>
            <a:ext cx="2343265" cy="2569369"/>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87218"/>
            <a:ext cx="1473200" cy="6350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3089" y="1752600"/>
            <a:ext cx="3343275" cy="3333750"/>
          </a:xfrm>
          <a:prstGeom prst="rect">
            <a:avLst/>
          </a:prstGeom>
        </p:spPr>
      </p:pic>
    </p:spTree>
    <p:extLst>
      <p:ext uri="{BB962C8B-B14F-4D97-AF65-F5344CB8AC3E}">
        <p14:creationId xmlns:p14="http://schemas.microsoft.com/office/powerpoint/2010/main" val="398750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smtClean="0"/>
              <a:t>Jewelry</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4000" y="3858350"/>
            <a:ext cx="3333750" cy="27051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9800" y="304800"/>
            <a:ext cx="2955131" cy="2909667"/>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882" y="1281545"/>
            <a:ext cx="3333750" cy="20764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150" y="3563801"/>
            <a:ext cx="3441700" cy="329419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5850" y="762000"/>
            <a:ext cx="2790825" cy="3810000"/>
          </a:xfrm>
          <a:prstGeom prst="rect">
            <a:avLst/>
          </a:prstGeom>
        </p:spPr>
      </p:pic>
    </p:spTree>
    <p:extLst>
      <p:ext uri="{BB962C8B-B14F-4D97-AF65-F5344CB8AC3E}">
        <p14:creationId xmlns:p14="http://schemas.microsoft.com/office/powerpoint/2010/main" val="111577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Clothing = status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618" y="1981200"/>
            <a:ext cx="8051949" cy="3462338"/>
          </a:xfrm>
          <a:prstGeom prst="rect">
            <a:avLst/>
          </a:prstGeom>
        </p:spPr>
      </p:pic>
      <p:sp>
        <p:nvSpPr>
          <p:cNvPr id="6" name="TextBox 5"/>
          <p:cNvSpPr txBox="1"/>
          <p:nvPr/>
        </p:nvSpPr>
        <p:spPr>
          <a:xfrm>
            <a:off x="152400" y="5791200"/>
            <a:ext cx="8534400" cy="646331"/>
          </a:xfrm>
          <a:prstGeom prst="rect">
            <a:avLst/>
          </a:prstGeom>
          <a:noFill/>
        </p:spPr>
        <p:txBody>
          <a:bodyPr wrap="square" rtlCol="0">
            <a:spAutoFit/>
          </a:bodyPr>
          <a:lstStyle/>
          <a:p>
            <a:r>
              <a:rPr lang="en-US" dirty="0" smtClean="0"/>
              <a:t>Citizen                    married        senator    emperor    soldier           lower           slave? </a:t>
            </a:r>
          </a:p>
          <a:p>
            <a:r>
              <a:rPr lang="en-US" dirty="0" smtClean="0"/>
              <a:t>Not wealthy            woman                                                                     class?</a:t>
            </a:r>
            <a:endParaRPr lang="en-US" dirty="0"/>
          </a:p>
        </p:txBody>
      </p:sp>
    </p:spTree>
    <p:extLst>
      <p:ext uri="{BB962C8B-B14F-4D97-AF65-F5344CB8AC3E}">
        <p14:creationId xmlns:p14="http://schemas.microsoft.com/office/powerpoint/2010/main" val="168689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err="1"/>
              <a:t>subligar</a:t>
            </a:r>
            <a:r>
              <a:rPr lang="en-US" dirty="0"/>
              <a:t> or </a:t>
            </a:r>
            <a:r>
              <a:rPr lang="en-US" i="1" dirty="0" err="1" smtClean="0"/>
              <a:t>subligaculum</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371182"/>
            <a:ext cx="2159508" cy="282251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7610" y="2209800"/>
            <a:ext cx="3947036" cy="2995422"/>
          </a:xfrm>
          <a:prstGeom prst="rect">
            <a:avLst/>
          </a:prstGeom>
        </p:spPr>
      </p:pic>
    </p:spTree>
    <p:extLst>
      <p:ext uri="{BB962C8B-B14F-4D97-AF65-F5344CB8AC3E}">
        <p14:creationId xmlns:p14="http://schemas.microsoft.com/office/powerpoint/2010/main" val="2896538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89708"/>
            <a:ext cx="8229600" cy="1066800"/>
          </a:xfrm>
        </p:spPr>
        <p:txBody>
          <a:bodyPr/>
          <a:lstStyle/>
          <a:p>
            <a:r>
              <a:rPr lang="en-US" dirty="0" smtClean="0"/>
              <a:t>Vita </a:t>
            </a:r>
            <a:r>
              <a:rPr lang="en-US" dirty="0" err="1" smtClean="0"/>
              <a:t>Caecilii</a:t>
            </a:r>
            <a:endParaRPr lang="en-US" dirty="0"/>
          </a:p>
        </p:txBody>
      </p:sp>
      <p:sp>
        <p:nvSpPr>
          <p:cNvPr id="6" name="Content Placeholder 5"/>
          <p:cNvSpPr>
            <a:spLocks noGrp="1"/>
          </p:cNvSpPr>
          <p:nvPr>
            <p:ph sz="half" idx="1"/>
          </p:nvPr>
        </p:nvSpPr>
        <p:spPr>
          <a:xfrm>
            <a:off x="457200" y="1828800"/>
            <a:ext cx="4038600" cy="4114800"/>
          </a:xfrm>
        </p:spPr>
        <p:txBody>
          <a:bodyPr/>
          <a:lstStyle/>
          <a:p>
            <a:r>
              <a:rPr lang="en-US" dirty="0" smtClean="0"/>
              <a:t>Wake up</a:t>
            </a:r>
          </a:p>
          <a:p>
            <a:r>
              <a:rPr lang="en-US" dirty="0" smtClean="0"/>
              <a:t>Wash up and dress</a:t>
            </a:r>
            <a:endParaRPr lang="en-US" dirty="0" smtClean="0"/>
          </a:p>
          <a:p>
            <a:r>
              <a:rPr lang="en-US" dirty="0" err="1" smtClean="0"/>
              <a:t>Ientaculum</a:t>
            </a:r>
            <a:endParaRPr lang="en-US" dirty="0" smtClean="0"/>
          </a:p>
          <a:p>
            <a:r>
              <a:rPr lang="en-US" dirty="0" err="1" smtClean="0"/>
              <a:t>Salutatio</a:t>
            </a:r>
            <a:endParaRPr lang="en-US" dirty="0" smtClean="0"/>
          </a:p>
          <a:p>
            <a:pPr marL="109728" indent="0">
              <a:buNone/>
            </a:pPr>
            <a:r>
              <a:rPr lang="en-US" dirty="0" smtClean="0"/>
              <a:t>	</a:t>
            </a:r>
            <a:r>
              <a:rPr lang="en-US" dirty="0" err="1" smtClean="0"/>
              <a:t>Caecilius</a:t>
            </a:r>
            <a:r>
              <a:rPr lang="en-US" dirty="0" smtClean="0"/>
              <a:t> = </a:t>
            </a:r>
            <a:r>
              <a:rPr lang="en-US" dirty="0" err="1" smtClean="0"/>
              <a:t>patronus</a:t>
            </a:r>
            <a:endParaRPr lang="en-US" dirty="0" smtClean="0"/>
          </a:p>
          <a:p>
            <a:r>
              <a:rPr lang="en-US" dirty="0" smtClean="0"/>
              <a:t>Forum</a:t>
            </a:r>
          </a:p>
          <a:p>
            <a:pPr marL="109728" indent="0">
              <a:buNone/>
            </a:pPr>
            <a:r>
              <a:rPr lang="en-US" sz="1800" dirty="0"/>
              <a:t> </a:t>
            </a:r>
            <a:r>
              <a:rPr lang="en-US" sz="1800" dirty="0" smtClean="0"/>
              <a:t>       barber, business, baths</a:t>
            </a:r>
            <a:endParaRPr lang="en-US" sz="1800" dirty="0" smtClean="0"/>
          </a:p>
          <a:p>
            <a:r>
              <a:rPr lang="en-US" dirty="0" err="1" smtClean="0"/>
              <a:t>Prandium</a:t>
            </a:r>
            <a:endParaRPr lang="en-US" dirty="0" smtClean="0"/>
          </a:p>
          <a:p>
            <a:r>
              <a:rPr lang="en-US" dirty="0" smtClean="0"/>
              <a:t>Foru</a:t>
            </a:r>
            <a:r>
              <a:rPr lang="en-US" dirty="0" smtClean="0"/>
              <a:t>m</a:t>
            </a:r>
          </a:p>
          <a:p>
            <a:r>
              <a:rPr lang="en-US" dirty="0" err="1" smtClean="0"/>
              <a:t>Cena</a:t>
            </a:r>
            <a:endParaRPr lang="en-US" dirty="0" smtClean="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761999"/>
            <a:ext cx="2695575" cy="5920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7620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Cena</a:t>
            </a:r>
            <a:r>
              <a:rPr lang="en-US" dirty="0" smtClean="0"/>
              <a:t> – </a:t>
            </a:r>
            <a:r>
              <a:rPr lang="en-US" dirty="0" err="1" smtClean="0"/>
              <a:t>ab</a:t>
            </a:r>
            <a:r>
              <a:rPr lang="en-US" dirty="0" smtClean="0"/>
              <a:t> </a:t>
            </a:r>
            <a:r>
              <a:rPr lang="en-US" dirty="0" err="1" smtClean="0"/>
              <a:t>ovo</a:t>
            </a:r>
            <a:r>
              <a:rPr lang="en-US" dirty="0" smtClean="0"/>
              <a:t> </a:t>
            </a:r>
            <a:r>
              <a:rPr lang="en-US" dirty="0" err="1" smtClean="0"/>
              <a:t>usque</a:t>
            </a:r>
            <a:r>
              <a:rPr lang="en-US" dirty="0" smtClean="0"/>
              <a:t> ad </a:t>
            </a:r>
            <a:r>
              <a:rPr lang="en-US" dirty="0" err="1" smtClean="0"/>
              <a:t>malum</a:t>
            </a:r>
            <a:r>
              <a:rPr lang="en-US" dirty="0" smtClean="0"/>
              <a:t>!</a:t>
            </a:r>
            <a:endParaRPr lang="en-US" dirty="0"/>
          </a:p>
        </p:txBody>
      </p:sp>
      <p:sp>
        <p:nvSpPr>
          <p:cNvPr id="3" name="Content Placeholder 2"/>
          <p:cNvSpPr>
            <a:spLocks noGrp="1"/>
          </p:cNvSpPr>
          <p:nvPr>
            <p:ph sz="half" idx="1"/>
          </p:nvPr>
        </p:nvSpPr>
        <p:spPr/>
        <p:txBody>
          <a:bodyPr/>
          <a:lstStyle/>
          <a:p>
            <a:r>
              <a:rPr lang="en-US" dirty="0" smtClean="0"/>
              <a:t>In </a:t>
            </a:r>
            <a:r>
              <a:rPr lang="en-US" dirty="0" err="1" smtClean="0"/>
              <a:t>triclinio</a:t>
            </a:r>
            <a:endParaRPr lang="en-US" dirty="0" smtClean="0"/>
          </a:p>
          <a:p>
            <a:r>
              <a:rPr lang="en-US" dirty="0" smtClean="0"/>
              <a:t>Mensa</a:t>
            </a:r>
          </a:p>
          <a:p>
            <a:r>
              <a:rPr lang="en-US" dirty="0" err="1" smtClean="0"/>
              <a:t>Tres</a:t>
            </a:r>
            <a:r>
              <a:rPr lang="en-US" dirty="0" smtClean="0"/>
              <a:t> </a:t>
            </a:r>
            <a:r>
              <a:rPr lang="en-US" dirty="0" err="1" smtClean="0"/>
              <a:t>lecti</a:t>
            </a:r>
            <a:endParaRPr lang="en-US" dirty="0" smtClean="0"/>
          </a:p>
          <a:p>
            <a:r>
              <a:rPr lang="en-US" dirty="0" smtClean="0"/>
              <a:t>Magna </a:t>
            </a:r>
            <a:r>
              <a:rPr lang="en-US" dirty="0" err="1" smtClean="0"/>
              <a:t>cena</a:t>
            </a:r>
            <a:endParaRPr lang="en-US" dirty="0" smtClean="0"/>
          </a:p>
          <a:p>
            <a:r>
              <a:rPr lang="en-US" dirty="0" smtClean="0"/>
              <a:t>Romani </a:t>
            </a:r>
            <a:r>
              <a:rPr lang="en-US" dirty="0" err="1" smtClean="0"/>
              <a:t>lente</a:t>
            </a:r>
            <a:r>
              <a:rPr lang="en-US" dirty="0" smtClean="0"/>
              <a:t> </a:t>
            </a:r>
            <a:r>
              <a:rPr lang="en-US" dirty="0" err="1" smtClean="0"/>
              <a:t>cenant</a:t>
            </a:r>
            <a:r>
              <a:rPr lang="en-US" dirty="0" smtClean="0"/>
              <a:t>.</a:t>
            </a:r>
          </a:p>
          <a:p>
            <a:r>
              <a:rPr lang="en-US" dirty="0" smtClean="0"/>
              <a:t>Romani </a:t>
            </a:r>
            <a:r>
              <a:rPr lang="en-US" dirty="0" err="1" smtClean="0"/>
              <a:t>recumbunt</a:t>
            </a:r>
            <a:r>
              <a:rPr lang="en-US" dirty="0" smtClean="0"/>
              <a:t>.</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2133600"/>
            <a:ext cx="5353050"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rot="16200000">
            <a:off x="6304442" y="508215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5400000" flipV="1">
            <a:off x="5988247" y="299751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6200000">
            <a:off x="3944112" y="44085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6200000">
            <a:off x="7830312" y="464314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150" y="4316064"/>
            <a:ext cx="2916250" cy="2117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40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98</TotalTime>
  <Words>462</Words>
  <Application>Microsoft Office PowerPoint</Application>
  <PresentationFormat>On-screen Show (4:3)</PresentationFormat>
  <Paragraphs>70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Urban</vt:lpstr>
      <vt:lpstr>Vestimenta et Vita</vt:lpstr>
      <vt:lpstr>Vestimenta Caecilii</vt:lpstr>
      <vt:lpstr>Vestimenta Metellae</vt:lpstr>
      <vt:lpstr>Hair and Make-up</vt:lpstr>
      <vt:lpstr>Jewelry</vt:lpstr>
      <vt:lpstr>Clothing = status</vt:lpstr>
      <vt:lpstr>subligar or subligaculum</vt:lpstr>
      <vt:lpstr>Vita Caecilii</vt:lpstr>
      <vt:lpstr>Cena – ab ovo usque ad malum!</vt:lpstr>
      <vt:lpstr>Order of dinner</vt:lpstr>
      <vt:lpstr>Patroni et Clientes</vt:lpstr>
      <vt:lpstr>Quid de feminis?</vt:lpstr>
    </vt:vector>
  </TitlesOfParts>
  <Company>Gwinnett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Vestimenta et Cena</dc:title>
  <dc:creator>Patrick, Miriam</dc:creator>
  <cp:lastModifiedBy>e200601711</cp:lastModifiedBy>
  <cp:revision>12</cp:revision>
  <dcterms:created xsi:type="dcterms:W3CDTF">2011-08-29T01:20:24Z</dcterms:created>
  <dcterms:modified xsi:type="dcterms:W3CDTF">2011-09-06T10:49:21Z</dcterms:modified>
</cp:coreProperties>
</file>